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7"/>
  </p:notesMasterIdLst>
  <p:handoutMasterIdLst>
    <p:handoutMasterId r:id="rId38"/>
  </p:handoutMasterIdLst>
  <p:sldIdLst>
    <p:sldId id="270" r:id="rId2"/>
    <p:sldId id="400" r:id="rId3"/>
    <p:sldId id="401" r:id="rId4"/>
    <p:sldId id="389" r:id="rId5"/>
    <p:sldId id="394" r:id="rId6"/>
    <p:sldId id="395" r:id="rId7"/>
    <p:sldId id="413" r:id="rId8"/>
    <p:sldId id="414" r:id="rId9"/>
    <p:sldId id="406" r:id="rId10"/>
    <p:sldId id="407" r:id="rId11"/>
    <p:sldId id="409" r:id="rId12"/>
    <p:sldId id="410" r:id="rId13"/>
    <p:sldId id="411" r:id="rId14"/>
    <p:sldId id="412" r:id="rId15"/>
    <p:sldId id="416" r:id="rId16"/>
    <p:sldId id="418" r:id="rId17"/>
    <p:sldId id="419" r:id="rId18"/>
    <p:sldId id="420" r:id="rId19"/>
    <p:sldId id="421" r:id="rId20"/>
    <p:sldId id="422" r:id="rId21"/>
    <p:sldId id="423" r:id="rId22"/>
    <p:sldId id="424" r:id="rId23"/>
    <p:sldId id="426" r:id="rId24"/>
    <p:sldId id="427" r:id="rId25"/>
    <p:sldId id="437" r:id="rId26"/>
    <p:sldId id="438" r:id="rId27"/>
    <p:sldId id="439" r:id="rId28"/>
    <p:sldId id="442" r:id="rId29"/>
    <p:sldId id="443" r:id="rId30"/>
    <p:sldId id="444" r:id="rId31"/>
    <p:sldId id="445" r:id="rId32"/>
    <p:sldId id="447" r:id="rId33"/>
    <p:sldId id="448" r:id="rId34"/>
    <p:sldId id="449" r:id="rId35"/>
    <p:sldId id="388" r:id="rId3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ffrey Holcomb" initials="" lastIdx="3" clrIdx="0"/>
  <p:cmAuthor id="1" name="Ruchi Sachdev" initials="" lastIdx="8" clrIdx="1"/>
  <p:cmAuthor id="2" name="Sarah Reusché" initials="" lastIdx="13" clrIdx="2"/>
  <p:cmAuthor id="3" name="Nitin Shankar" initials="" lastIdx="6" clrIdx="3"/>
  <p:cmAuthor id="4" name="Kristen Flathman" initials="" lastIdx="1" clrIdx="4"/>
  <p:cmAuthor id="5" name="Ben Schroeter" initials="" lastIdx="0" clrIdx="5"/>
  <p:cmAuthor id="6" name="Maureen Steddin" initials="MS" lastIdx="1" clrIdx="6"/>
  <p:cmAuthor id="7" name="Maureen Steddin" initials="MS [2]" lastIdx="1" clrIdx="7"/>
  <p:cmAuthor id="8" name="Maureen Steddin" initials="MS [3]" lastIdx="1" clrIdx="8"/>
  <p:cmAuthor id="9" name="Maureen Steddin" initials="MS [4]" lastIdx="1" clrIdx="9"/>
  <p:cmAuthor id="10" name="Maureen Steddin" initials="MS [5]" lastIdx="1" clrIdx="10"/>
  <p:cmAuthor id="11" name="Maureen Steddin" initials="MS [6]" lastIdx="1" clrIdx="11"/>
  <p:cmAuthor id="12" name="Maureen Steddin" initials="MS [7]" lastIdx="1" clrIdx="12"/>
  <p:cmAuthor id="13" name="Maureen Steddin" initials="MS [8]" lastIdx="1" clrIdx="13"/>
  <p:cmAuthor id="14" name="Maureen Steddin" initials="MS [9]" lastIdx="1" clrIdx="14"/>
  <p:cmAuthor id="15" name="Maureen Steddin" initials="MS [10]" lastIdx="1" clrIdx="1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F9630F-82C1-40B7-BC3A-925EFCFF5E92}">
  <a:tblStyle styleId="{40F9630F-82C1-40B7-BC3A-925EFCFF5E9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6" autoAdjust="0"/>
    <p:restoredTop sz="86551" autoAdjust="0"/>
  </p:normalViewPr>
  <p:slideViewPr>
    <p:cSldViewPr snapToGrid="0" snapToObjects="1">
      <p:cViewPr varScale="1">
        <p:scale>
          <a:sx n="92" d="100"/>
          <a:sy n="92" d="100"/>
        </p:scale>
        <p:origin x="48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CB01-6679-D646-ACB3-8B04B786C15F}" type="datetimeFigureOut">
              <a:rPr lang="en-US" smtClean="0"/>
              <a:t>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C0F4D-8A6F-1C4A-B6BF-1558431E4F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6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270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earning Objective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18871" marR="0" lvl="0" indent="-93471" algn="l" rtl="0">
              <a:spcBef>
                <a:spcPts val="1500"/>
              </a:spcBef>
              <a:buClr>
                <a:srgbClr val="007FA3"/>
              </a:buClr>
              <a:buSzPct val="25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569913" marR="0" lvl="1" indent="-188912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Learning Objectives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622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816429"/>
            <a:ext cx="8229600" cy="4027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Clr>
                <a:srgbClr val="007FA3"/>
              </a:buClr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85800" y="1447800"/>
            <a:ext cx="7772400" cy="21526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74687" y="3962400"/>
            <a:ext cx="779462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007FA3"/>
              </a:buClr>
              <a:buFont typeface="Arial"/>
              <a:buNone/>
              <a:defRPr sz="1600" b="0" i="0" u="none" strike="noStrike" cap="none">
                <a:solidFill>
                  <a:srgbClr val="007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600"/>
              </a:spcBef>
              <a:buClr>
                <a:srgbClr val="007FA3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6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00"/>
              </a:spcBef>
              <a:buClr>
                <a:srgbClr val="007FA3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15371"/>
            <a:ext cx="82296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7FA3"/>
              </a:buClr>
              <a:buFont typeface="Times New Roman"/>
              <a:buNone/>
              <a:defRPr sz="3400" b="1" i="0" u="none" strike="noStrike" cap="none">
                <a:solidFill>
                  <a:srgbClr val="007FA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6032" marR="0" lvl="0" indent="-154432" algn="l" rtl="0">
              <a:spcBef>
                <a:spcPts val="15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8415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6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00"/>
              </a:spcBef>
              <a:buClr>
                <a:srgbClr val="007FA3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93969" y="6172200"/>
            <a:ext cx="8595359" cy="235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6335712" y="113071"/>
            <a:ext cx="2133599" cy="1828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69311" y="113071"/>
            <a:ext cx="551783" cy="182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Shape 15" descr="Pearson Log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3972" y="6429709"/>
            <a:ext cx="917999" cy="27991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/>
          <p:nvPr/>
        </p:nvSpPr>
        <p:spPr>
          <a:xfrm>
            <a:off x="1600200" y="6429344"/>
            <a:ext cx="7162799" cy="2000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dirty="0">
                <a:latin typeface="Verdana"/>
                <a:ea typeface="Verdana" panose="020B0604030504040204" pitchFamily="34" charset="0"/>
                <a:cs typeface="Verdana" panose="020B0604030504040204" pitchFamily="34" charset="0"/>
              </a:rPr>
              <a:t>Copyright © 2019, 2016, 2014 Pearson Education, Inc. All Rights Reserved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5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15370"/>
            <a:ext cx="8229600" cy="10394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buSzPct val="25000"/>
            </a:pPr>
            <a:r>
              <a:rPr lang="en-US" dirty="0"/>
              <a:t>Database Processing: Fundamentals, Design, and Implementation</a:t>
            </a:r>
            <a:endParaRPr lang="en-US" sz="3400" b="1" i="0" u="none" strike="noStrike" cap="none" dirty="0">
              <a:solidFill>
                <a:srgbClr val="007FA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254868"/>
            <a:ext cx="8229600" cy="48712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rgbClr val="007FA3"/>
                </a:solidFill>
              </a:rPr>
              <a:t>15</a:t>
            </a:r>
            <a:r>
              <a:rPr lang="en-US" sz="2000" baseline="30000" dirty="0">
                <a:solidFill>
                  <a:srgbClr val="007FA3"/>
                </a:solidFill>
              </a:rPr>
              <a:t>th</a:t>
            </a:r>
            <a:r>
              <a:rPr lang="en-US" sz="2000" dirty="0">
                <a:solidFill>
                  <a:srgbClr val="007FA3"/>
                </a:solidFill>
              </a:rPr>
              <a:t> Edition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4294967295"/>
          </p:nvPr>
        </p:nvSpPr>
        <p:spPr>
          <a:xfrm>
            <a:off x="5029198" y="1600200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Week #6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5029198" y="3200400"/>
            <a:ext cx="3657600" cy="29257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7FA3"/>
              </a:buClr>
              <a:buSzPct val="25000"/>
              <a:buFont typeface="Arial"/>
              <a:buNone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SQL for Database Construction and Application 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DAC3B7-8B7C-4A57-B389-AFD53FBE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15" y="1600200"/>
            <a:ext cx="3584103" cy="4586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A979-C6AD-4AEE-8C4C-7BCC892E9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Statement to Create the VRG ARTIST-to-WORK 1:N Relationship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FE62B8-CA7F-4129-B08C-788AE657D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115" y="1673351"/>
            <a:ext cx="6589769" cy="435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31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1F55C-B014-49C8-BF18-8B7FEA63C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Values and Data Constraints for the VRG Database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03A2ED-1504-4D93-8DC2-D7F6AD7CB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236735"/>
              </p:ext>
            </p:extLst>
          </p:nvPr>
        </p:nvGraphicFramePr>
        <p:xfrm>
          <a:off x="457199" y="2058012"/>
          <a:ext cx="8229600" cy="376936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261432">
                  <a:extLst>
                    <a:ext uri="{9D8B030D-6E8A-4147-A177-3AD203B41FA5}">
                      <a16:colId xmlns:a16="http://schemas.microsoft.com/office/drawing/2014/main" val="59097008"/>
                    </a:ext>
                  </a:extLst>
                </a:gridCol>
                <a:gridCol w="1806767">
                  <a:extLst>
                    <a:ext uri="{9D8B030D-6E8A-4147-A177-3AD203B41FA5}">
                      <a16:colId xmlns:a16="http://schemas.microsoft.com/office/drawing/2014/main" val="567307459"/>
                    </a:ext>
                  </a:extLst>
                </a:gridCol>
                <a:gridCol w="2192356">
                  <a:extLst>
                    <a:ext uri="{9D8B030D-6E8A-4147-A177-3AD203B41FA5}">
                      <a16:colId xmlns:a16="http://schemas.microsoft.com/office/drawing/2014/main" val="362373488"/>
                    </a:ext>
                  </a:extLst>
                </a:gridCol>
                <a:gridCol w="2969045">
                  <a:extLst>
                    <a:ext uri="{9D8B030D-6E8A-4147-A177-3AD203B41FA5}">
                      <a16:colId xmlns:a16="http://schemas.microsoft.com/office/drawing/2014/main" val="241714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Default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Constraint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50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‘Unknown provenance’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5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Nationality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(‘Canadian’, ‘English’, ‘French’, German’, ‘Mexican’, ‘Russian’, ‘Spanish’, ‘United States’)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258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DateOfBirth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Less than DateDeceased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38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DateOfBirth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Four digits – 1 or 2 is first digit, 0 to 9 for remaining three digits.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074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ARTIST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DateDeceased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Four digits – 1 or 2 is first digit, 0 to 9 for remaining three digits.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30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SalesPrice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Greater than 0 and less than or equal to 500,000.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947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Less than or equal to DateSold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168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13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EF94E-E7E3-44E5-8B60-80C3A1710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SQL Statement to Create the ARTIST and WORK tables with Constraints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A39DB9-DEBF-4C36-A469-A475AA4AA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671" y="1600200"/>
            <a:ext cx="5198658" cy="462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38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9823A-47DF-436D-8D98-932E47AF9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Statements to Create the VRG CUSTOMER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95A0A-7E47-4965-8110-595F840FE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64" y="1948666"/>
            <a:ext cx="7460600" cy="367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81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E0C8-884C-47EF-811F-41DDE41AD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Statements to Create the VRG TRANS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6F06BD-CCCC-4B58-8A50-FB3897F50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03" y="1312650"/>
            <a:ext cx="7172673" cy="235263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C959E-6197-4C6F-98F9-A48D996C2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AAAF88-013D-4AB1-9BAB-01BB23AC5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72" y="2634985"/>
            <a:ext cx="6965600" cy="285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368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76425-4868-4564-9087-6B51C0A0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SQL Statements to Create the VRG CUSTOMER_ARTIST_INT Table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65FCE2-EDE9-4391-AF73-7579331CC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74" y="1993249"/>
            <a:ext cx="8123638" cy="284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52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08A37-88EA-4F07-9634-07CDC7906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ALTER TABLE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21A69-2F62-4807-8C0A-5B1531DB71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The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ALTER TABLE statement </a:t>
            </a:r>
            <a:r>
              <a:rPr lang="en-US" sz="2800" dirty="0">
                <a:solidFill>
                  <a:schemeClr val="tx1"/>
                </a:solidFill>
                <a:ea typeface="+mn-ea"/>
                <a:cs typeface="+mn-cs"/>
              </a:rPr>
              <a:t>is an SQL DDL statement that is used to change the structure of an existing table.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dirty="0">
                <a:solidFill>
                  <a:schemeClr val="tx1"/>
                </a:solidFill>
                <a:ea typeface="+mn-ea"/>
                <a:cs typeface="+mn-cs"/>
              </a:rPr>
              <a:t>It can be used to add, remove, or change columns.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dirty="0">
                <a:solidFill>
                  <a:schemeClr val="tx1"/>
                </a:solidFill>
                <a:ea typeface="+mn-ea"/>
                <a:cs typeface="+mn-cs"/>
              </a:rPr>
              <a:t>It can be used to add or remove constraints.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656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A37B1-F013-44B9-839D-CAA2BAD7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and Dropping Columns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2256E-EBEB-4257-A4FA-FF5E3EBD13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The following statement will add a column named MyColumn to the CUSTOMER table: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CUSTOMER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ADD MyColumn Char(5) NULL;</a:t>
            </a:r>
          </a:p>
          <a:p>
            <a:r>
              <a:rPr lang="en-US" sz="2400" dirty="0"/>
              <a:t>The following statement will drop an existing column: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CUSTOMER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DROP COLUMN MyColumn;</a:t>
            </a:r>
          </a:p>
          <a:p>
            <a:r>
              <a:rPr lang="en-US" sz="2000" dirty="0"/>
              <a:t>Note the </a:t>
            </a:r>
            <a:r>
              <a:rPr lang="en-US" sz="2000" dirty="0">
                <a:solidFill>
                  <a:schemeClr val="tx2"/>
                </a:solidFill>
              </a:rPr>
              <a:t>SQL COLUMN keyword </a:t>
            </a:r>
            <a:r>
              <a:rPr lang="en-US" sz="2000" dirty="0"/>
              <a:t>is used only when dropping a column and not when adding one!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3858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2BD3F-10AF-4FB4-A39A-B285F08A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and Dropping Constraints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FC4621-C488-4320-93CA-14A27A8BA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The </a:t>
            </a:r>
            <a:r>
              <a:rPr lang="en-US" sz="2400" b="1" dirty="0">
                <a:solidFill>
                  <a:schemeClr val="tx2"/>
                </a:solidFill>
              </a:rPr>
              <a:t>SQL ADD CONSTRAINT </a:t>
            </a:r>
            <a:r>
              <a:rPr lang="en-US" sz="2400" dirty="0"/>
              <a:t>can be used to add a constraint: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CUSTOMER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ADD CONSTRAINT MyConstraint CHECK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	 (LastName NOT IN ('Robertson'));</a:t>
            </a:r>
          </a:p>
          <a:p>
            <a:r>
              <a:rPr lang="en-US" sz="2400" dirty="0"/>
              <a:t>The </a:t>
            </a:r>
            <a:r>
              <a:rPr lang="en-US" sz="2400" b="1" dirty="0">
                <a:solidFill>
                  <a:schemeClr val="tx2"/>
                </a:solidFill>
              </a:rPr>
              <a:t>SQL DROP CONSTRAINT</a:t>
            </a:r>
            <a:r>
              <a:rPr lang="en-US" sz="2400" dirty="0"/>
              <a:t>	 can be used to drop a constraint: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CUSTOMER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DROP CONSTRAINT MyConstraint;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933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6E96E-954D-4B8F-9C84-4A49FFB57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DC7BD-7567-4F05-A797-8166289781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It is easy to remove a table in SQL.</a:t>
            </a:r>
          </a:p>
          <a:p>
            <a:r>
              <a:rPr lang="en-US" sz="2800" b="1" dirty="0"/>
              <a:t>BUT</a:t>
            </a:r>
            <a:r>
              <a:rPr lang="en-US" sz="2800" dirty="0"/>
              <a:t>, be very careful to drop the correct table because you also drop </a:t>
            </a:r>
            <a:r>
              <a:rPr lang="en-US" sz="2800" i="1" dirty="0"/>
              <a:t>all of its data</a:t>
            </a:r>
            <a:r>
              <a:rPr lang="en-US" sz="2800" dirty="0"/>
              <a:t>!</a:t>
            </a:r>
          </a:p>
          <a:p>
            <a:r>
              <a:rPr lang="en-US" sz="2800" dirty="0"/>
              <a:t>SQL code to drop a table: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DROP TABLE TRANS;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0677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984EE-6FAF-499B-8FA6-105EC593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31B1D-B8C5-4594-B478-05115084C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SQL statements can be divided into five categories: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Data definition language (DDL)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Data manipulation language (DML)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statements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SQL/Persistent Stored Modules (SQL/PSM)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statements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Transaction control language (TCL)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statements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Data control language (DCL)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statements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065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F435-D3DB-4391-B738-DF857C8DB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the CUSTOMER Table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5BD6E-7A3D-42E0-9D4A-5A5E592F3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300"/>
              </a:spcBef>
              <a:buNone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following statement will drop the CUSTOMER table. Note that the other two tables need to be dropped also because of the constraints on the CUSTOMER table.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20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DROP TABLE CUSTOMER_ARTIST_INT;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DROP TABLE TRANS;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DROP TABLE CUSTOMER;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393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4DAEC-CA99-4D14-8C4A-ABB055F4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the CUSTOMER Table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DCE69-E423-497E-BD57-F15880562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As an alternative, we can drop only the CUSTOMER table if we first drop the constraints associated with the other two tables as follows: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marR="3394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CUSTOMER_ARTIST_INT</a:t>
            </a:r>
          </a:p>
          <a:p>
            <a:pPr marL="101600" marR="3394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DROP CONSTRAINT CAInt_CustomerFK; </a:t>
            </a:r>
          </a:p>
          <a:p>
            <a:pPr marL="101600" marR="3394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TABLE TRANS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DROP CONSTRAINT TransCustomerFK;</a:t>
            </a: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DROP TABLE CUSTOMER;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8296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545BD-072C-4826-B45F-AF2AB2646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TRUNCATE TABLE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D3791-EFAA-4AEE-871F-52CD889DD3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The </a:t>
            </a:r>
            <a:r>
              <a:rPr lang="en-US" sz="2800" b="1" dirty="0">
                <a:solidFill>
                  <a:schemeClr val="tx2"/>
                </a:solidFill>
              </a:rPr>
              <a:t>SQL TRUNCATE TABLE </a:t>
            </a:r>
            <a:r>
              <a:rPr lang="en-US" sz="2800" dirty="0"/>
              <a:t>statement is used to remove all data from a table while leaving the table structure intact as seen below:</a:t>
            </a:r>
          </a:p>
          <a:p>
            <a:pPr marL="101600" indent="0">
              <a:spcBef>
                <a:spcPts val="3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3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TRUNCATE TABLE CUSTOMER_ARTIST_INT;</a:t>
            </a:r>
          </a:p>
          <a:p>
            <a:r>
              <a:rPr lang="en-US" sz="2800" dirty="0">
                <a:solidFill>
                  <a:schemeClr val="tx1"/>
                </a:solidFill>
              </a:rPr>
              <a:t>Cannot be used with a table that is referenced by a foreign key constraint.</a:t>
            </a:r>
          </a:p>
          <a:p>
            <a:r>
              <a:rPr lang="en-US" sz="2800" dirty="0">
                <a:solidFill>
                  <a:schemeClr val="tx1"/>
                </a:solidFill>
              </a:rPr>
              <a:t>Resets surrogate key values to their initial value.</a:t>
            </a:r>
          </a:p>
        </p:txBody>
      </p:sp>
    </p:spTree>
    <p:extLst>
      <p:ext uri="{BB962C8B-B14F-4D97-AF65-F5344CB8AC3E}">
        <p14:creationId xmlns:p14="http://schemas.microsoft.com/office/powerpoint/2010/main" val="3226776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0A5D-578C-45F1-B109-B656097CC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INSERT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3FB39-FA7C-4A04-8A72-ACC4B73A65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The </a:t>
            </a:r>
            <a:r>
              <a:rPr lang="en-US" sz="2800" b="1" dirty="0">
                <a:solidFill>
                  <a:schemeClr val="tx2"/>
                </a:solidFill>
              </a:rPr>
              <a:t>SQL INSERT Statement </a:t>
            </a:r>
            <a:r>
              <a:rPr lang="en-US" sz="2800" dirty="0"/>
              <a:t>is used to add rows of data to an existing table.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1200" b="1" dirty="0">
                <a:solidFill>
                  <a:schemeClr val="tx2"/>
                </a:solidFill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INSERT INTO ARTIST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	(LastName, FirstName, Nationality, 	           		 DateOfBirth, DateDeceased)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	VALUES ('Miro', 'Joan', 'Spanish', 1893, 1983);</a:t>
            </a:r>
          </a:p>
          <a:p>
            <a:pPr marL="101600" indent="0">
              <a:spcBef>
                <a:spcPts val="100"/>
              </a:spcBef>
              <a:buNone/>
            </a:pPr>
            <a:endParaRPr lang="en-US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endParaRPr lang="en-US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INSERT INTO ARTIST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	(LastName, FirstName, Nationality)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	VALUES ('Miro', 'Joan', 'Spanish');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30126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2C35B-6752-4EBB-8B0B-C602ED1A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Bulk INSERT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F64C2-10E1-4A17-87AA-86F5FD9B1E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You can insert bulk data from another table by using the INSERT statement.</a:t>
            </a:r>
          </a:p>
          <a:p>
            <a:pPr marL="101600" indent="0">
              <a:spcBef>
                <a:spcPts val="100"/>
              </a:spcBef>
              <a:buNone/>
            </a:pPr>
            <a:endParaRPr lang="en-US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INSERT INTO ARTIST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(LastName, FirstName, Nationality, DateOfBirth, 		 DateDeceased)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SELECT    LastName, FirstName, Nationality,</a:t>
            </a:r>
          </a:p>
          <a:p>
            <a:pPr marL="1016000" lvl="2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    		DateOfBirth, DateDeceased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FROM 	IMPORTED_ARTIST;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38552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2F0CD-FF70-4069-BFBB-BD88ED1AD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UPDATE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35981-23C6-49DE-A5B0-91B66905AE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The </a:t>
            </a:r>
            <a:r>
              <a:rPr lang="en-US" sz="2800" b="1" dirty="0">
                <a:solidFill>
                  <a:schemeClr val="tx2"/>
                </a:solidFill>
              </a:rPr>
              <a:t>SQL UPDATE Statement </a:t>
            </a:r>
            <a:r>
              <a:rPr lang="en-US" sz="2800" dirty="0"/>
              <a:t>is used to change values of existing rows.</a:t>
            </a:r>
          </a:p>
          <a:p>
            <a:pPr lvl="1"/>
            <a:r>
              <a:rPr lang="en-US" sz="2400" dirty="0"/>
              <a:t>Example:  Change the City value to ‘New York City’ in the VRG database for CustomerID = 1000.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UPDATE 	CUSTOMER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SET 	City = 'New York City’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WHERE 	CustomerID = 1000;</a:t>
            </a:r>
          </a:p>
          <a:p>
            <a:pPr lvl="1"/>
            <a:r>
              <a:rPr lang="en-US" sz="2400" dirty="0"/>
              <a:t>To change the value of both city and state: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rgbClr val="00ABBD"/>
                </a:solidFill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UPDATE	CUSTOMER</a:t>
            </a:r>
          </a:p>
          <a:p>
            <a:pPr marL="101600" marR="1819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SET	City = 'New York City', State = 'NY’ </a:t>
            </a:r>
          </a:p>
          <a:p>
            <a:pPr marL="101600" marR="1819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WHERE 	CustomerID = 1000;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2393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673D-88AE-4F1B-9E1F-7C00FCA1C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Bulk UPDATE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0BA09-9748-4053-97A7-66392B1C5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</a:t>
            </a: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UPDATE	CUSTOMER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SET	City = 'New York City’;</a:t>
            </a:r>
          </a:p>
          <a:p>
            <a:r>
              <a:rPr lang="en-US" sz="2800" b="1" dirty="0"/>
              <a:t>Warning!</a:t>
            </a:r>
            <a:r>
              <a:rPr lang="en-US" sz="2800" dirty="0"/>
              <a:t> If you execute the above statement you will change </a:t>
            </a:r>
            <a:r>
              <a:rPr lang="en-US" sz="2800" i="1" dirty="0"/>
              <a:t>every</a:t>
            </a:r>
            <a:r>
              <a:rPr lang="en-US" sz="2800" dirty="0"/>
              <a:t> row in the CUSTOMER table.</a:t>
            </a:r>
          </a:p>
          <a:p>
            <a:r>
              <a:rPr lang="en-US" sz="2800" dirty="0"/>
              <a:t>Be sure to include a WHERE statement to show </a:t>
            </a:r>
            <a:r>
              <a:rPr lang="en-US" sz="2800" i="1" dirty="0"/>
              <a:t>only</a:t>
            </a:r>
            <a:r>
              <a:rPr lang="en-US" sz="2800" dirty="0"/>
              <a:t> those customers you really want to change!</a:t>
            </a:r>
          </a:p>
        </p:txBody>
      </p:sp>
    </p:spTree>
    <p:extLst>
      <p:ext uri="{BB962C8B-B14F-4D97-AF65-F5344CB8AC3E}">
        <p14:creationId xmlns:p14="http://schemas.microsoft.com/office/powerpoint/2010/main" val="1552297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C6964-F524-40BB-9C52-2E6740E4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Bulk UPDATE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20E19-AA14-49B3-98B5-D4DF4313E2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Update the CUSTOMER table by changing the area code for every customer who lives in Denver to ‘303’.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UPDATE	CUSTOMER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SET 		AreaCode = '303’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WHERE 	City = 'Denver’;</a:t>
            </a:r>
          </a:p>
          <a:p>
            <a:pPr marL="558800" lvl="1" indent="0">
              <a:spcBef>
                <a:spcPts val="100"/>
              </a:spcBef>
              <a:buNone/>
            </a:pPr>
            <a:endParaRPr lang="en-US" sz="20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>
              <a:spcBef>
                <a:spcPts val="100"/>
              </a:spcBef>
            </a:pPr>
            <a:r>
              <a:rPr lang="en-US" sz="2800" dirty="0"/>
              <a:t> Notice the WHERE statement in the code above.</a:t>
            </a:r>
            <a:endParaRPr lang="en-US" sz="2800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73976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9C0FB-B19F-488B-9CA7-86694A0C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MERGE Statement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1FE87-6935-4C43-AB5B-62DEACBF96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The </a:t>
            </a:r>
            <a:r>
              <a:rPr lang="en-US" sz="2800" b="1" dirty="0">
                <a:solidFill>
                  <a:schemeClr val="tx2"/>
                </a:solidFill>
              </a:rPr>
              <a:t>SQL MERGE Statement </a:t>
            </a:r>
            <a:r>
              <a:rPr lang="en-US" sz="2800" dirty="0"/>
              <a:t>essentially combines the SQL INSERT and SQL UPDATE statements into one statement that can either insert or update data depending upon whether some condition is met.</a:t>
            </a:r>
          </a:p>
        </p:txBody>
      </p:sp>
    </p:spTree>
    <p:extLst>
      <p:ext uri="{BB962C8B-B14F-4D97-AF65-F5344CB8AC3E}">
        <p14:creationId xmlns:p14="http://schemas.microsoft.com/office/powerpoint/2010/main" val="347141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4DCE-DE18-4DF8-8A93-9CB0CF37F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MERGE Statement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A85F0-F8E4-42AC-ADA1-8ADBB5254D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MERGE INTO ARTIST AS A USING ARTIST_DATA_RESEARCH AS ADR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ON   (A.LastName = ADR.LastName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 AND   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 A.FirstName = ADR.FirstName)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WHEN MATCHED THEN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 UPDATE SET</a:t>
            </a:r>
          </a:p>
          <a:p>
            <a:pPr marL="1016000" marR="21400" lvl="2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A.Nationality = ADR.Nationality, </a:t>
            </a:r>
          </a:p>
          <a:p>
            <a:pPr marL="1016000" marR="21400" lvl="2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A.DateOfBirth = ADR.DateOfBirth, </a:t>
            </a:r>
          </a:p>
          <a:p>
            <a:pPr marL="1016000" marR="21400" lvl="2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A.DateDeceased = ADR.DateDeceased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WHEN NOT MATCHED THEN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 INSERT (LastName, FirstName, Nationality, 			       DateOfBirth, DateDeceased)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      VALUES (ADR.LastName, ADR.FirstName,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		ADR.Nationality, ADR.DateOfBirth, 				ADR.DateDeceased);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45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4E08-EADB-425F-8B8B-C885D25B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DDL and SQL DML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DD09B-D50F-4B86-A518-60EA946BC5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Data definition language (DDL)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statements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Used for creating tables, relationships, and other structures</a:t>
            </a:r>
          </a:p>
          <a:p>
            <a:pPr marL="342900" lvl="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Data manipulation language (DML)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statements</a:t>
            </a:r>
          </a:p>
          <a:p>
            <a:pPr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Used for: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Queries – SQL </a:t>
            </a:r>
            <a:r>
              <a:rPr lang="en-US" sz="2000" b="1" dirty="0">
                <a:solidFill>
                  <a:schemeClr val="tx2"/>
                </a:solidFill>
              </a:rPr>
              <a:t>SELECT</a:t>
            </a:r>
            <a:r>
              <a:rPr lang="en-US" sz="2000" dirty="0">
                <a:solidFill>
                  <a:srgbClr val="000000"/>
                </a:solidFill>
              </a:rPr>
              <a:t> statement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Inserting data – SQL </a:t>
            </a:r>
            <a:r>
              <a:rPr lang="en-US" sz="2000" b="1" dirty="0">
                <a:solidFill>
                  <a:schemeClr val="tx2"/>
                </a:solidFill>
              </a:rPr>
              <a:t>INSERT</a:t>
            </a:r>
            <a:r>
              <a:rPr lang="en-US" sz="2000" dirty="0">
                <a:solidFill>
                  <a:srgbClr val="000000"/>
                </a:solidFill>
              </a:rPr>
              <a:t> statement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Modifying data – SQL </a:t>
            </a:r>
            <a:r>
              <a:rPr lang="en-US" sz="2000" b="1" dirty="0">
                <a:solidFill>
                  <a:schemeClr val="tx2"/>
                </a:solidFill>
              </a:rPr>
              <a:t>UPDATE</a:t>
            </a:r>
            <a:r>
              <a:rPr lang="en-US" sz="2000" dirty="0">
                <a:solidFill>
                  <a:srgbClr val="000000"/>
                </a:solidFill>
              </a:rPr>
              <a:t> statement</a:t>
            </a:r>
          </a:p>
          <a:p>
            <a:pPr lvl="2" indent="-2286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Deleting data – SQL </a:t>
            </a:r>
            <a:r>
              <a:rPr lang="en-US" sz="2000" b="1" dirty="0">
                <a:solidFill>
                  <a:schemeClr val="tx2"/>
                </a:solidFill>
              </a:rPr>
              <a:t>DELETE</a:t>
            </a:r>
            <a:r>
              <a:rPr lang="en-US" sz="2000" dirty="0">
                <a:solidFill>
                  <a:srgbClr val="000000"/>
                </a:solidFill>
              </a:rPr>
              <a:t> statement</a:t>
            </a:r>
            <a:endParaRPr lang="en-US" sz="24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2867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6D7F-9444-4D09-A86C-61A9B7716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DELETE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5CB1D-3011-436C-933C-1EFEB3602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SQL DELETE statement: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DELETE 	FROM CUSTOMER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WHERE 	CustomerID = 1000;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400" dirty="0">
              <a:solidFill>
                <a:srgbClr val="000000"/>
              </a:solidFill>
              <a:ea typeface="+mn-ea"/>
              <a:cs typeface="+mn-cs"/>
            </a:endParaRP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If you omit the WHERE clause, you will delete every row in the table. 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Does </a:t>
            </a:r>
            <a:r>
              <a:rPr lang="en-US" sz="2800" i="1" dirty="0">
                <a:solidFill>
                  <a:schemeClr val="tx2"/>
                </a:solidFill>
                <a:ea typeface="+mn-ea"/>
                <a:cs typeface="+mn-cs"/>
              </a:rPr>
              <a:t>not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 reset surrogate key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07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AD442-DAC2-46CF-B2E5-B9CC4DC5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SQL Views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E3CE6-D431-427E-B600-CE77AA426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An</a:t>
            </a:r>
            <a:r>
              <a:rPr lang="en-US" sz="2800" dirty="0">
                <a:solidFill>
                  <a:srgbClr val="0099CC"/>
                </a:solidFill>
                <a:ea typeface="+mn-ea"/>
                <a:cs typeface="+mn-cs"/>
              </a:rPr>
              <a:t> </a:t>
            </a:r>
            <a:r>
              <a:rPr lang="en-US" sz="2800" b="1" dirty="0">
                <a:solidFill>
                  <a:schemeClr val="tx2"/>
                </a:solidFill>
                <a:ea typeface="+mn-ea"/>
                <a:cs typeface="+mn-cs"/>
              </a:rPr>
              <a:t>SQL view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is a virtual table that is constructed from other tables or views.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It has no data of its own, but obtains data from tables or other views.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SELECT statements are used to define views: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A view definition may not include an ORDER BY clause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SQL views are a subset of the external views: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</a:pPr>
            <a:r>
              <a:rPr lang="en-US" sz="2400" dirty="0">
                <a:solidFill>
                  <a:srgbClr val="000000"/>
                </a:solidFill>
              </a:rPr>
              <a:t>They can be used only for external views that involve one multivalued path through the schema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210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DE557-01F6-4BD3-B2C0-A3B64E474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CREATE VIEW Statement (1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AB78D-F7DD-44EC-BBCA-CFAED31E09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Create the CustomeNameView on the CUSTOMER table that displays the customer’s LastName and FirstName and rename the fields.</a:t>
            </a:r>
          </a:p>
          <a:p>
            <a:pPr marL="101600" marR="28970" indent="0">
              <a:spcBef>
                <a:spcPts val="100"/>
              </a:spcBef>
              <a:buNone/>
            </a:pPr>
            <a:endParaRPr lang="en-US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101600" marR="2897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CREATE VIEW	CustomerNameView AS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SELECT 	LastName AS CustomerLastName,</a:t>
            </a:r>
          </a:p>
          <a:p>
            <a:pPr marL="558800" lvl="1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		FirstName AS CustomerFirstName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FROM 	CUSTOMER;</a:t>
            </a:r>
          </a:p>
          <a:p>
            <a:r>
              <a:rPr lang="en-US" sz="2800" dirty="0"/>
              <a:t>Views do NOT support the ORDER BY clause, thus you cannot sort within a view.</a:t>
            </a:r>
          </a:p>
        </p:txBody>
      </p:sp>
    </p:spTree>
    <p:extLst>
      <p:ext uri="{BB962C8B-B14F-4D97-AF65-F5344CB8AC3E}">
        <p14:creationId xmlns:p14="http://schemas.microsoft.com/office/powerpoint/2010/main" val="16086127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13FD2-A72F-4988-8476-706E607B4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CREATE VIEW Statement (2 of 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6C9E3-74A1-4833-855C-D13EE5F6D0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To see the results, use an SQL SELECT statement with the view name as the table name in the FROM clause as shown below.</a:t>
            </a:r>
          </a:p>
          <a:p>
            <a:pPr marL="101600" indent="0">
              <a:spcBef>
                <a:spcPts val="100"/>
              </a:spcBef>
              <a:buNone/>
            </a:pPr>
            <a:endParaRPr lang="en-US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SELECT	   *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FROM	   CustomerNameView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ORDER BY  CustomerLastName, 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         CustomerFirstName;</a:t>
            </a:r>
          </a:p>
          <a:p>
            <a:r>
              <a:rPr lang="en-US" sz="2800" dirty="0">
                <a:solidFill>
                  <a:srgbClr val="000000"/>
                </a:solidFill>
              </a:rPr>
              <a:t>Notice you can now sort!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73ADC5-B5C4-4536-BE05-060736A86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348" y="3279862"/>
            <a:ext cx="3376452" cy="284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62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2523-DD03-4CCC-9DBF-6E10772F2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ALTER VIEW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D058E-F177-4C53-9661-D93F04266C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You can use the </a:t>
            </a:r>
            <a:r>
              <a:rPr lang="en-US" sz="2800" b="1" dirty="0">
                <a:solidFill>
                  <a:schemeClr val="tx2"/>
                </a:solidFill>
              </a:rPr>
              <a:t>ALTER VIEW Statement </a:t>
            </a:r>
            <a:r>
              <a:rPr lang="en-US" sz="2800" dirty="0"/>
              <a:t>to change an SQL view after it has been created.</a:t>
            </a:r>
          </a:p>
          <a:p>
            <a:pPr marL="101600" indent="0">
              <a:spcBef>
                <a:spcPts val="100"/>
              </a:spcBef>
              <a:buNone/>
            </a:pPr>
            <a:endParaRPr lang="en-US" sz="2000" b="1" dirty="0">
              <a:solidFill>
                <a:schemeClr val="tx2"/>
              </a:solidFill>
              <a:latin typeface="Courier New" panose="02070309020205020404" pitchFamily="49" charset="0"/>
            </a:endParaRP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ALTER VIEW CustomerNameView AS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SELECT	FirstName AS CustomerFirstName,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		LastName AS CustomerLastName,</a:t>
            </a:r>
          </a:p>
          <a:p>
            <a:pPr marL="101600" indent="0">
              <a:spcBef>
                <a:spcPts val="100"/>
              </a:spcBef>
              <a:buNone/>
            </a:pPr>
            <a:r>
              <a:rPr lang="en-US" sz="2000" b="1" dirty="0">
                <a:solidFill>
                  <a:schemeClr val="tx2"/>
                </a:solidFill>
                <a:latin typeface="Courier New" panose="02070309020205020404" pitchFamily="49" charset="0"/>
              </a:rPr>
              <a:t>	    FROM 	CUSTOMER;</a:t>
            </a:r>
          </a:p>
        </p:txBody>
      </p:sp>
    </p:spTree>
    <p:extLst>
      <p:ext uri="{BB962C8B-B14F-4D97-AF65-F5344CB8AC3E}">
        <p14:creationId xmlns:p14="http://schemas.microsoft.com/office/powerpoint/2010/main" val="20345935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F953-5803-4ADA-A6EC-37D89317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Database Processing</a:t>
            </a:r>
            <a:br>
              <a:rPr lang="en-US" sz="3200" dirty="0"/>
            </a:br>
            <a:r>
              <a:rPr lang="en-US" sz="2400" dirty="0"/>
              <a:t>Fundamentals, Design, and Implementation (15</a:t>
            </a:r>
            <a:r>
              <a:rPr lang="en-US" sz="2400" baseline="30000" dirty="0"/>
              <a:t>th</a:t>
            </a:r>
            <a:r>
              <a:rPr lang="en-US" sz="2400" dirty="0"/>
              <a:t> Edition)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009AA-2299-4659-84BB-919229652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lvl="0" indent="0" algn="ctr">
              <a:buNone/>
            </a:pPr>
            <a:endParaRPr lang="en-US" sz="3600" b="1" dirty="0">
              <a:solidFill>
                <a:srgbClr val="007FA3"/>
              </a:solidFill>
            </a:endParaRPr>
          </a:p>
          <a:p>
            <a:pPr marL="101600" lvl="0" indent="0" algn="ctr">
              <a:buNone/>
            </a:pPr>
            <a:r>
              <a:rPr lang="en-US" sz="3600" b="1" dirty="0">
                <a:solidFill>
                  <a:srgbClr val="007FA3"/>
                </a:solidFill>
              </a:rPr>
              <a:t>End of Presentation:</a:t>
            </a:r>
          </a:p>
          <a:p>
            <a:pPr marL="101600" lvl="0" indent="0" algn="ctr">
              <a:buNone/>
            </a:pPr>
            <a:r>
              <a:rPr lang="en-US" sz="3600" dirty="0">
                <a:solidFill>
                  <a:srgbClr val="000000"/>
                </a:solidFill>
              </a:rPr>
              <a:t>Week #6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78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E5530-D656-476B-9BE3-83D3E38DA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Ridge Gallery (VRG) Database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FBC8D-A368-40E5-AE5D-DC05F2C40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5020"/>
            <a:ext cx="8259569" cy="321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1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4664-9EB2-4AA6-8EC9-F52D6A14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SQL CREATE TABLE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266120-575E-4954-B232-47739D7ED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CREATE TABLE 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statement is used for creating relations.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Each column is described with three parts: 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column name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, 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data type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, and </a:t>
            </a:r>
            <a:r>
              <a:rPr lang="en-US" sz="2800" dirty="0">
                <a:solidFill>
                  <a:schemeClr val="tx2"/>
                </a:solidFill>
                <a:ea typeface="+mn-ea"/>
                <a:cs typeface="+mn-cs"/>
              </a:rPr>
              <a:t>optional constraints</a:t>
            </a:r>
            <a:r>
              <a:rPr lang="en-US" sz="2800" dirty="0">
                <a:solidFill>
                  <a:srgbClr val="000000"/>
                </a:solidFill>
                <a:ea typeface="+mn-ea"/>
                <a:cs typeface="+mn-cs"/>
              </a:rPr>
              <a:t>.</a:t>
            </a:r>
          </a:p>
          <a:p>
            <a:pPr marL="588518" lvl="1" indent="0">
              <a:spcBef>
                <a:spcPts val="200"/>
              </a:spcBef>
              <a:buNone/>
            </a:pPr>
            <a:endParaRPr lang="en-US" b="1" dirty="0">
              <a:solidFill>
                <a:srgbClr val="00ABBD"/>
              </a:solidFill>
              <a:latin typeface="Courier New" panose="02070309020205020404" pitchFamily="49" charset="0"/>
            </a:endParaRPr>
          </a:p>
          <a:p>
            <a:pPr marL="588518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CREATE TABLE </a:t>
            </a:r>
            <a:r>
              <a:rPr lang="en-US" b="1" i="1" dirty="0">
                <a:solidFill>
                  <a:schemeClr val="tx2"/>
                </a:solidFill>
                <a:latin typeface="Courier New" panose="02070309020205020404" pitchFamily="49" charset="0"/>
              </a:rPr>
              <a:t>NewTableName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(</a:t>
            </a:r>
          </a:p>
          <a:p>
            <a:pPr marL="588518" marR="14050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   ColumnName DataType OptionalConstraint, </a:t>
            </a:r>
          </a:p>
          <a:p>
            <a:pPr marL="588518" marR="14050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ColumnName DataType OptionalConstraint,</a:t>
            </a:r>
          </a:p>
          <a:p>
            <a:pPr marL="588518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...</a:t>
            </a:r>
          </a:p>
          <a:p>
            <a:pPr marL="588518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Optional table constraint</a:t>
            </a:r>
          </a:p>
          <a:p>
            <a:pPr marL="588518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...</a:t>
            </a:r>
          </a:p>
          <a:p>
            <a:pPr marL="588518" lvl="1" indent="0">
              <a:spcBef>
                <a:spcPts val="200"/>
              </a:spcBef>
              <a:buNone/>
            </a:pP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</a:rPr>
              <a:t>	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981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04774-DD2E-4502-A3D2-6F99D84A1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and Table Constraints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8B943-D4D8-44EA-A087-1E37E9CE4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Constraints can be defined within the CREATE TABLE statement, or they can be added to the table after it is created using the ALTER table statement.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•"/>
            </a:pPr>
            <a:r>
              <a:rPr lang="en-US" sz="2600" b="1" dirty="0">
                <a:solidFill>
                  <a:schemeClr val="tx2"/>
                </a:solidFill>
                <a:ea typeface="+mn-ea"/>
                <a:cs typeface="+mn-cs"/>
              </a:rPr>
              <a:t>Column and table constraints </a:t>
            </a: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include: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200" b="1" dirty="0">
                <a:solidFill>
                  <a:schemeClr val="tx2"/>
                </a:solidFill>
              </a:rPr>
              <a:t>PRIMARY KEY </a:t>
            </a:r>
            <a:r>
              <a:rPr lang="en-US" sz="2200" b="1" dirty="0">
                <a:solidFill>
                  <a:srgbClr val="000000"/>
                </a:solidFill>
              </a:rPr>
              <a:t>─</a:t>
            </a:r>
            <a:r>
              <a:rPr lang="en-US" sz="2200" b="1" dirty="0">
                <a:solidFill>
                  <a:srgbClr val="0099CC"/>
                </a:solidFill>
              </a:rPr>
              <a:t> </a:t>
            </a:r>
            <a:r>
              <a:rPr lang="en-US" sz="2200" dirty="0">
                <a:solidFill>
                  <a:srgbClr val="000000"/>
                </a:solidFill>
              </a:rPr>
              <a:t>may not have NULL values</a:t>
            </a:r>
            <a:endParaRPr lang="en-US" sz="2200" b="1" dirty="0">
              <a:solidFill>
                <a:srgbClr val="0099CC"/>
              </a:solidFill>
            </a:endParaRP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200" b="1" dirty="0">
                <a:solidFill>
                  <a:schemeClr val="tx2"/>
                </a:solidFill>
              </a:rPr>
              <a:t>FOREIGN KEY </a:t>
            </a:r>
            <a:r>
              <a:rPr lang="en-US" sz="2200" b="1" dirty="0">
                <a:solidFill>
                  <a:srgbClr val="000000"/>
                </a:solidFill>
              </a:rPr>
              <a:t>─</a:t>
            </a:r>
            <a:r>
              <a:rPr lang="en-US" sz="2200" b="1" dirty="0">
                <a:solidFill>
                  <a:srgbClr val="0099CC"/>
                </a:solidFill>
              </a:rPr>
              <a:t> </a:t>
            </a:r>
            <a:r>
              <a:rPr lang="en-US" sz="2200" dirty="0">
                <a:solidFill>
                  <a:srgbClr val="000000"/>
                </a:solidFill>
              </a:rPr>
              <a:t>may not have NULL values</a:t>
            </a:r>
            <a:endParaRPr lang="en-US" sz="2200" b="1" dirty="0">
              <a:solidFill>
                <a:srgbClr val="0099CC"/>
              </a:solidFill>
            </a:endParaRP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200" b="1" dirty="0">
                <a:solidFill>
                  <a:schemeClr val="tx2"/>
                </a:solidFill>
              </a:rPr>
              <a:t>NULL / NOT NULL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200" b="1" dirty="0">
                <a:solidFill>
                  <a:schemeClr val="tx2"/>
                </a:solidFill>
              </a:rPr>
              <a:t>UNIQUE</a:t>
            </a:r>
          </a:p>
          <a:p>
            <a:pPr lvl="1" indent="-285750" fontAlgn="base"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Char char="–"/>
            </a:pPr>
            <a:r>
              <a:rPr lang="en-US" sz="2200" b="1" dirty="0">
                <a:solidFill>
                  <a:schemeClr val="tx2"/>
                </a:solidFill>
              </a:rPr>
              <a:t>CHECK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The </a:t>
            </a:r>
            <a:r>
              <a:rPr lang="en-US" sz="2600" b="1" dirty="0">
                <a:solidFill>
                  <a:schemeClr val="tx2"/>
                </a:solidFill>
                <a:ea typeface="+mn-ea"/>
                <a:cs typeface="+mn-cs"/>
              </a:rPr>
              <a:t>DEFAULT</a:t>
            </a:r>
            <a:r>
              <a:rPr lang="en-US" sz="2600" dirty="0">
                <a:solidFill>
                  <a:srgbClr val="000000"/>
                </a:solidFill>
                <a:ea typeface="+mn-ea"/>
                <a:cs typeface="+mn-cs"/>
              </a:rPr>
              <a:t> keyword (not a constraint) can be used to set initial values.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65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BBAE-6555-43CB-B042-51B4213B5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Characteristics for the VRG ARTIST Table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92AC82-3E30-4A6A-AF76-02C79F174B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10729"/>
              </p:ext>
            </p:extLst>
          </p:nvPr>
        </p:nvGraphicFramePr>
        <p:xfrm>
          <a:off x="457200" y="1813401"/>
          <a:ext cx="8229600" cy="282956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358721">
                  <a:extLst>
                    <a:ext uri="{9D8B030D-6E8A-4147-A177-3AD203B41FA5}">
                      <a16:colId xmlns:a16="http://schemas.microsoft.com/office/drawing/2014/main" val="2717383485"/>
                    </a:ext>
                  </a:extLst>
                </a:gridCol>
                <a:gridCol w="1159099">
                  <a:extLst>
                    <a:ext uri="{9D8B030D-6E8A-4147-A177-3AD203B41FA5}">
                      <a16:colId xmlns:a16="http://schemas.microsoft.com/office/drawing/2014/main" val="731821081"/>
                    </a:ext>
                  </a:extLst>
                </a:gridCol>
                <a:gridCol w="1390918">
                  <a:extLst>
                    <a:ext uri="{9D8B030D-6E8A-4147-A177-3AD203B41FA5}">
                      <a16:colId xmlns:a16="http://schemas.microsoft.com/office/drawing/2014/main" val="1525433157"/>
                    </a:ext>
                  </a:extLst>
                </a:gridCol>
                <a:gridCol w="1687132">
                  <a:extLst>
                    <a:ext uri="{9D8B030D-6E8A-4147-A177-3AD203B41FA5}">
                      <a16:colId xmlns:a16="http://schemas.microsoft.com/office/drawing/2014/main" val="1542369654"/>
                    </a:ext>
                  </a:extLst>
                </a:gridCol>
                <a:gridCol w="2633730">
                  <a:extLst>
                    <a:ext uri="{9D8B030D-6E8A-4147-A177-3AD203B41FA5}">
                      <a16:colId xmlns:a16="http://schemas.microsoft.com/office/drawing/2014/main" val="18386912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06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ArtistID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Surrogate Key</a:t>
                      </a:r>
                    </a:p>
                    <a:p>
                      <a:r>
                        <a:rPr lang="en-US" sz="1200" dirty="0"/>
                        <a:t>IDENTITY (1,1)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04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LastName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(25)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Alternate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AK1.1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76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(25)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Alternate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AK1.2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47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Nationality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(30)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65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DateOfBirth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Numeric (4,0)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62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DateDeceased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Numeric (4, 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74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9398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BBAE-6555-43CB-B042-51B4213B5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Characteristics for the VRG WORK Table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392AC82-3E30-4A6A-AF76-02C79F174B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543982"/>
              </p:ext>
            </p:extLst>
          </p:nvPr>
        </p:nvGraphicFramePr>
        <p:xfrm>
          <a:off x="457200" y="1813401"/>
          <a:ext cx="8229600" cy="2976880"/>
        </p:xfrm>
        <a:graphic>
          <a:graphicData uri="http://schemas.openxmlformats.org/drawingml/2006/table">
            <a:tbl>
              <a:tblPr firstRow="1" bandRow="1">
                <a:tableStyleId>{40F9630F-82C1-40B7-BC3A-925EFCFF5E92}</a:tableStyleId>
              </a:tblPr>
              <a:tblGrid>
                <a:gridCol w="1358721">
                  <a:extLst>
                    <a:ext uri="{9D8B030D-6E8A-4147-A177-3AD203B41FA5}">
                      <a16:colId xmlns:a16="http://schemas.microsoft.com/office/drawing/2014/main" val="2717383485"/>
                    </a:ext>
                  </a:extLst>
                </a:gridCol>
                <a:gridCol w="1159099">
                  <a:extLst>
                    <a:ext uri="{9D8B030D-6E8A-4147-A177-3AD203B41FA5}">
                      <a16:colId xmlns:a16="http://schemas.microsoft.com/office/drawing/2014/main" val="731821081"/>
                    </a:ext>
                  </a:extLst>
                </a:gridCol>
                <a:gridCol w="1390918">
                  <a:extLst>
                    <a:ext uri="{9D8B030D-6E8A-4147-A177-3AD203B41FA5}">
                      <a16:colId xmlns:a16="http://schemas.microsoft.com/office/drawing/2014/main" val="1525433157"/>
                    </a:ext>
                  </a:extLst>
                </a:gridCol>
                <a:gridCol w="1687132">
                  <a:extLst>
                    <a:ext uri="{9D8B030D-6E8A-4147-A177-3AD203B41FA5}">
                      <a16:colId xmlns:a16="http://schemas.microsoft.com/office/drawing/2014/main" val="1542369654"/>
                    </a:ext>
                  </a:extLst>
                </a:gridCol>
                <a:gridCol w="2633730">
                  <a:extLst>
                    <a:ext uri="{9D8B030D-6E8A-4147-A177-3AD203B41FA5}">
                      <a16:colId xmlns:a16="http://schemas.microsoft.com/office/drawing/2014/main" val="18386912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706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WorkID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Primary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Surrogate Key</a:t>
                      </a:r>
                    </a:p>
                    <a:p>
                      <a:r>
                        <a:rPr lang="en-US" sz="1200" dirty="0"/>
                        <a:t>IDENTITY (500,1)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04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Alternate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AK1.1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76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Alternate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AK1.2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47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Char (35)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65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Varchar (1000)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value = ‘Unknown</a:t>
                      </a:r>
                    </a:p>
                    <a:p>
                      <a:r>
                        <a:rPr lang="en-US" sz="1400" b="0" i="0" u="none" strike="noStrike" cap="none" baseline="0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provenance’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62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ArtistID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74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9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8674-EE01-4965-9740-690C0EAE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Statement to Create the VRG ARTIST 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808EF-6FE5-41D6-9851-DA4E6DEFAB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800" dirty="0">
              <a:latin typeface="Times New Roman" panose="02020603050405020304" pitchFamily="18" charset="0"/>
            </a:endParaRPr>
          </a:p>
          <a:p>
            <a:pPr marL="101600" marR="1330" indent="0">
              <a:spcBef>
                <a:spcPts val="300"/>
              </a:spcBef>
              <a:buNone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CREATE TABLE statement:</a:t>
            </a:r>
          </a:p>
          <a:p>
            <a:pPr marL="101600" marR="1330" indent="0">
              <a:spcBef>
                <a:spcPts val="300"/>
              </a:spcBef>
              <a:buNone/>
            </a:pP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1600" marR="1330" indent="0">
              <a:spcBef>
                <a:spcPts val="300"/>
              </a:spcBef>
              <a:buNone/>
            </a:pPr>
            <a:r>
              <a:rPr lang="en-US" sz="800" dirty="0">
                <a:solidFill>
                  <a:srgbClr val="8D8F92"/>
                </a:solidFill>
                <a:latin typeface="Times New Roman" panose="02020603050405020304" pitchFamily="18" charset="0"/>
              </a:rPr>
              <a:t>		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31379A-7ADE-44F0-8C5F-5472CC2F6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65" y="2590837"/>
            <a:ext cx="7986335" cy="226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43185"/>
      </p:ext>
    </p:extLst>
  </p:cSld>
  <p:clrMapOvr>
    <a:masterClrMapping/>
  </p:clrMapOvr>
</p:sld>
</file>

<file path=ppt/theme/theme1.xml><?xml version="1.0" encoding="utf-8"?>
<a:theme xmlns:a="http://schemas.openxmlformats.org/drawingml/2006/main" name="508 Lecture">
  <a:themeElements>
    <a:clrScheme name="Custom 7">
      <a:dk1>
        <a:srgbClr val="000000"/>
      </a:dk1>
      <a:lt1>
        <a:srgbClr val="FFFFFF"/>
      </a:lt1>
      <a:dk2>
        <a:srgbClr val="000000"/>
      </a:dk2>
      <a:lt2>
        <a:srgbClr val="007FA3"/>
      </a:lt2>
      <a:accent1>
        <a:srgbClr val="3C1581"/>
      </a:accent1>
      <a:accent2>
        <a:srgbClr val="1A6C7C"/>
      </a:accent2>
      <a:accent3>
        <a:srgbClr val="CC730D"/>
      </a:accent3>
      <a:accent4>
        <a:srgbClr val="B2AA00"/>
      </a:accent4>
      <a:accent5>
        <a:srgbClr val="1B9332"/>
      </a:accent5>
      <a:accent6>
        <a:srgbClr val="7F7F7F"/>
      </a:accent6>
      <a:hlink>
        <a:srgbClr val="3C1581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7127</TotalTime>
  <Words>1832</Words>
  <Application>Microsoft Office PowerPoint</Application>
  <PresentationFormat>On-screen Show (4:3)</PresentationFormat>
  <Paragraphs>305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Courier New</vt:lpstr>
      <vt:lpstr>Noto Sans Symbols</vt:lpstr>
      <vt:lpstr>Times New Roman</vt:lpstr>
      <vt:lpstr>Verdana</vt:lpstr>
      <vt:lpstr>508 Lecture</vt:lpstr>
      <vt:lpstr>Database Processing: Fundamentals, Design, and Implementation</vt:lpstr>
      <vt:lpstr>SQL Categories</vt:lpstr>
      <vt:lpstr>SQL DDL and SQL DML</vt:lpstr>
      <vt:lpstr>View Ridge Gallery (VRG) Database Design</vt:lpstr>
      <vt:lpstr>The SQL CREATE TABLE Statement</vt:lpstr>
      <vt:lpstr>Column and Table Constraints</vt:lpstr>
      <vt:lpstr>Column Characteristics for the VRG ARTIST Table</vt:lpstr>
      <vt:lpstr>Column Characteristics for the VRG WORK Table</vt:lpstr>
      <vt:lpstr>SQL Statement to Create the VRG ARTIST Table</vt:lpstr>
      <vt:lpstr>SQL Statement to Create the VRG ARTIST-to-WORK 1:N Relationship</vt:lpstr>
      <vt:lpstr>Default Values and Data Constraints for the VRG Database</vt:lpstr>
      <vt:lpstr>SQL Statement to Create the ARTIST and WORK tables with Constraints</vt:lpstr>
      <vt:lpstr>SQL Statements to Create the VRG CUSTOMER Table</vt:lpstr>
      <vt:lpstr>SQL Statements to Create the VRG TRANS Table</vt:lpstr>
      <vt:lpstr>SQL Statements to Create the VRG CUSTOMER_ARTIST_INT Table</vt:lpstr>
      <vt:lpstr>The SQL ALTER TABLE Statement</vt:lpstr>
      <vt:lpstr>Adding and Dropping Columns</vt:lpstr>
      <vt:lpstr>Adding and Dropping Constraints</vt:lpstr>
      <vt:lpstr>Removing Tables</vt:lpstr>
      <vt:lpstr>Dropping the CUSTOMER Table (1 of 2)</vt:lpstr>
      <vt:lpstr>Dropping the CUSTOMER Table (2 of 2)</vt:lpstr>
      <vt:lpstr>The SQL TRUNCATE TABLE Statement</vt:lpstr>
      <vt:lpstr>The SQL INSERT Statement</vt:lpstr>
      <vt:lpstr>Using the Bulk INSERT</vt:lpstr>
      <vt:lpstr>The SQL UPDATE Statement</vt:lpstr>
      <vt:lpstr>The Bulk UPDATE (1 of 2)</vt:lpstr>
      <vt:lpstr>The Bulk UPDATE (2 of 2)</vt:lpstr>
      <vt:lpstr>The SQL MERGE Statement (1 of 2)</vt:lpstr>
      <vt:lpstr>The SQL MERGE Statement (2 of 2)</vt:lpstr>
      <vt:lpstr>The SQL DELETE Statement</vt:lpstr>
      <vt:lpstr>Using SQL Views</vt:lpstr>
      <vt:lpstr>SQL CREATE VIEW Statement (1 of 2)</vt:lpstr>
      <vt:lpstr>SQL CREATE VIEW Statement (2 of 2)</vt:lpstr>
      <vt:lpstr>The SQL ALTER VIEW Statement</vt:lpstr>
      <vt:lpstr>Database Processing Fundamentals, Design, and Implementation (15th Edition)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PowerPoint Template</dc:title>
  <dc:creator>Harold Wise</dc:creator>
  <cp:lastModifiedBy>roly</cp:lastModifiedBy>
  <cp:revision>176</cp:revision>
  <dcterms:modified xsi:type="dcterms:W3CDTF">2021-02-14T16:18:50Z</dcterms:modified>
</cp:coreProperties>
</file>